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67" r:id="rId2"/>
    <p:sldId id="274" r:id="rId3"/>
    <p:sldId id="275" r:id="rId4"/>
    <p:sldId id="276" r:id="rId5"/>
    <p:sldId id="271" r:id="rId6"/>
    <p:sldId id="278" r:id="rId7"/>
    <p:sldId id="277" r:id="rId8"/>
    <p:sldId id="279" r:id="rId9"/>
    <p:sldId id="286" r:id="rId10"/>
    <p:sldId id="283" r:id="rId11"/>
    <p:sldId id="303" r:id="rId12"/>
    <p:sldId id="287" r:id="rId13"/>
    <p:sldId id="297" r:id="rId14"/>
    <p:sldId id="298" r:id="rId15"/>
    <p:sldId id="299" r:id="rId16"/>
    <p:sldId id="300" r:id="rId17"/>
    <p:sldId id="301" r:id="rId18"/>
    <p:sldId id="310" r:id="rId19"/>
    <p:sldId id="311" r:id="rId20"/>
    <p:sldId id="302" r:id="rId21"/>
    <p:sldId id="304" r:id="rId22"/>
    <p:sldId id="305" r:id="rId23"/>
    <p:sldId id="306" r:id="rId24"/>
    <p:sldId id="307" r:id="rId25"/>
    <p:sldId id="289" r:id="rId26"/>
    <p:sldId id="308" r:id="rId27"/>
    <p:sldId id="284" r:id="rId28"/>
    <p:sldId id="285" r:id="rId29"/>
    <p:sldId id="309" r:id="rId30"/>
    <p:sldId id="291" r:id="rId31"/>
    <p:sldId id="280" r:id="rId32"/>
    <p:sldId id="282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배달의민족 한나는 열한살" panose="020B0600000101010101" pitchFamily="50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8"/>
    <a:srgbClr val="FFFFFF"/>
    <a:srgbClr val="37C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4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2023-02-08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97787D-177F-4918-A75A-F4EBBB9B3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6FE29-BA8D-4F4E-80FC-8809F4F1E8F7}"/>
              </a:ext>
            </a:extLst>
          </p:cNvPr>
          <p:cNvSpPr txBox="1"/>
          <p:nvPr/>
        </p:nvSpPr>
        <p:spPr>
          <a:xfrm>
            <a:off x="2997588" y="2866548"/>
            <a:ext cx="6196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원데이</a:t>
            </a: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분석을 통한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웹 </a:t>
            </a:r>
            <a:r>
              <a:rPr lang="ko-KR" altLang="en-US" sz="4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제로데이</a:t>
            </a: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찾기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9E4CF-7B4A-C293-AAEC-0EF05D5D5BF6}"/>
              </a:ext>
            </a:extLst>
          </p:cNvPr>
          <p:cNvSpPr txBox="1"/>
          <p:nvPr/>
        </p:nvSpPr>
        <p:spPr>
          <a:xfrm>
            <a:off x="8169012" y="5220567"/>
            <a:ext cx="289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/>
              <a:t>창원대학교 </a:t>
            </a:r>
            <a:r>
              <a:rPr lang="en-US" altLang="ko-KR" dirty="0"/>
              <a:t>CASPER </a:t>
            </a:r>
          </a:p>
          <a:p>
            <a:r>
              <a:rPr lang="ko-KR" altLang="en-US"/>
              <a:t>정성호</a:t>
            </a:r>
            <a:r>
              <a:rPr lang="en-US" altLang="ko-KR"/>
              <a:t>, </a:t>
            </a:r>
            <a:r>
              <a:rPr lang="ko-KR" altLang="en-US"/>
              <a:t>황원민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448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30849-4A3A-EBF2-D49D-5EE6F478074C}"/>
              </a:ext>
            </a:extLst>
          </p:cNvPr>
          <p:cNvSpPr txBox="1"/>
          <p:nvPr/>
        </p:nvSpPr>
        <p:spPr>
          <a:xfrm>
            <a:off x="4748345" y="2481152"/>
            <a:ext cx="2695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수정 전</a:t>
            </a:r>
            <a:r>
              <a:rPr lang="en-US" altLang="ko-KR" dirty="0"/>
              <a:t>(</a:t>
            </a:r>
            <a:r>
              <a:rPr lang="ko-KR" altLang="en-US" dirty="0"/>
              <a:t>취약한 버전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2807FC-D8B5-3F6E-D21C-92D66E04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73" y="2618151"/>
            <a:ext cx="9088251" cy="41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9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30849-4A3A-EBF2-D49D-5EE6F478074C}"/>
              </a:ext>
            </a:extLst>
          </p:cNvPr>
          <p:cNvSpPr txBox="1"/>
          <p:nvPr/>
        </p:nvSpPr>
        <p:spPr>
          <a:xfrm>
            <a:off x="5394958" y="2387318"/>
            <a:ext cx="1402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수정 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DCF95D-9F07-C675-8E4E-55014419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41" y="2389528"/>
            <a:ext cx="9835147" cy="37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72682-C324-ADEF-F2A9-C4556880FFB2}"/>
              </a:ext>
            </a:extLst>
          </p:cNvPr>
          <p:cNvSpPr txBox="1"/>
          <p:nvPr/>
        </p:nvSpPr>
        <p:spPr>
          <a:xfrm>
            <a:off x="6923285" y="2820382"/>
            <a:ext cx="3770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SQL Injection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id</a:t>
            </a:r>
            <a:r>
              <a:rPr lang="ko-KR" altLang="en-US" dirty="0"/>
              <a:t> 변수의 불충분한 검증</a:t>
            </a:r>
          </a:p>
        </p:txBody>
      </p:sp>
      <p:pic>
        <p:nvPicPr>
          <p:cNvPr id="7" name="그래픽 6" descr="바늘 단색으로 채워진">
            <a:extLst>
              <a:ext uri="{FF2B5EF4-FFF2-40B4-BE49-F238E27FC236}">
                <a16:creationId xmlns:a16="http://schemas.microsoft.com/office/drawing/2014/main" id="{95471A94-9CE2-2133-B5CF-3180CA6B6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8885" y="2514600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83AA68-1DD3-32F8-588F-26066FF2F3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0" y="2408533"/>
            <a:ext cx="4487972" cy="2040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A4F5D1-BE52-1677-3E0C-49CA900C28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9" y="4031693"/>
            <a:ext cx="6129499" cy="23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0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pic>
        <p:nvPicPr>
          <p:cNvPr id="7" name="그래픽 6" descr="바늘 단색으로 채워진">
            <a:extLst>
              <a:ext uri="{FF2B5EF4-FFF2-40B4-BE49-F238E27FC236}">
                <a16:creationId xmlns:a16="http://schemas.microsoft.com/office/drawing/2014/main" id="{95471A94-9CE2-2133-B5CF-3180CA6B6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129" y="3429000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FA0B2-3F95-7F24-0CC0-AAE9B67E0B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13" y="2815812"/>
            <a:ext cx="4663844" cy="35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FD0F4-2872-D718-9C67-DB4BF033200F}"/>
              </a:ext>
            </a:extLst>
          </p:cNvPr>
          <p:cNvSpPr txBox="1"/>
          <p:nvPr/>
        </p:nvSpPr>
        <p:spPr>
          <a:xfrm>
            <a:off x="5279367" y="2248819"/>
            <a:ext cx="491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Time-Based</a:t>
            </a:r>
            <a:r>
              <a:rPr lang="ko-KR" altLang="en-US" dirty="0"/>
              <a:t> </a:t>
            </a:r>
            <a:r>
              <a:rPr lang="en-US" altLang="ko-KR" dirty="0"/>
              <a:t>Blind SQL Injection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8E8413-6DB1-F848-DA27-E0AFB084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713" y="4571950"/>
            <a:ext cx="5763429" cy="2000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48DCE-EFC1-D17E-30A1-6871D16A3B57}"/>
              </a:ext>
            </a:extLst>
          </p:cNvPr>
          <p:cNvSpPr txBox="1"/>
          <p:nvPr/>
        </p:nvSpPr>
        <p:spPr>
          <a:xfrm>
            <a:off x="5279368" y="4004957"/>
            <a:ext cx="539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Blind SQL Injection(</a:t>
            </a:r>
            <a:r>
              <a:rPr lang="ko-KR" altLang="en-US" dirty="0"/>
              <a:t>다른 글의 정보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769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pic>
        <p:nvPicPr>
          <p:cNvPr id="7" name="그래픽 6" descr="바늘 단색으로 채워진">
            <a:extLst>
              <a:ext uri="{FF2B5EF4-FFF2-40B4-BE49-F238E27FC236}">
                <a16:creationId xmlns:a16="http://schemas.microsoft.com/office/drawing/2014/main" id="{95471A94-9CE2-2133-B5CF-3180CA6B6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129" y="3429000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1A492C-5225-F15A-58FF-60093B5D9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4" y="2896961"/>
            <a:ext cx="5258534" cy="1905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1AC302-2993-7494-762D-2A423E454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04" y="3024067"/>
            <a:ext cx="4915586" cy="172426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7EEDAD2-5136-BA26-1B9E-346E2C4715A3}"/>
              </a:ext>
            </a:extLst>
          </p:cNvPr>
          <p:cNvSpPr/>
          <p:nvPr/>
        </p:nvSpPr>
        <p:spPr>
          <a:xfrm>
            <a:off x="5780354" y="3844765"/>
            <a:ext cx="914400" cy="47910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0984BB9-E3AF-749B-2F0F-A0304E665135}"/>
              </a:ext>
            </a:extLst>
          </p:cNvPr>
          <p:cNvCxnSpPr/>
          <p:nvPr/>
        </p:nvCxnSpPr>
        <p:spPr>
          <a:xfrm>
            <a:off x="2621279" y="4606833"/>
            <a:ext cx="30567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1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19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1E22D-4014-964B-6C27-FC06332FA637}"/>
              </a:ext>
            </a:extLst>
          </p:cNvPr>
          <p:cNvSpPr txBox="1"/>
          <p:nvPr/>
        </p:nvSpPr>
        <p:spPr>
          <a:xfrm>
            <a:off x="1036318" y="3352800"/>
            <a:ext cx="74806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ko-KR" altLang="en-US" dirty="0"/>
              <a:t>여러 확장자의 파일을</a:t>
            </a:r>
            <a:r>
              <a:rPr lang="en-US" altLang="ko-KR" dirty="0"/>
              <a:t> </a:t>
            </a:r>
            <a:r>
              <a:rPr lang="ko-KR" altLang="en-US" dirty="0"/>
              <a:t>업로드 가능하게 만드는 플러그인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Arbitrary File Upload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현재 </a:t>
            </a:r>
            <a:r>
              <a:rPr lang="ko-KR" altLang="en-US" dirty="0" err="1"/>
              <a:t>패치되지</a:t>
            </a:r>
            <a:r>
              <a:rPr lang="ko-KR" altLang="en-US" dirty="0"/>
              <a:t> 않아 플러그인은 미공개</a:t>
            </a:r>
          </a:p>
        </p:txBody>
      </p:sp>
    </p:spTree>
    <p:extLst>
      <p:ext uri="{BB962C8B-B14F-4D97-AF65-F5344CB8AC3E}">
        <p14:creationId xmlns:p14="http://schemas.microsoft.com/office/powerpoint/2010/main" val="235409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1184366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DEBB4-CDA6-782C-1F6B-3E1E17A50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81" y="2315429"/>
            <a:ext cx="7682518" cy="368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8F1423-FFCA-ED8E-5D7E-25460555AEF2}"/>
              </a:ext>
            </a:extLst>
          </p:cNvPr>
          <p:cNvSpPr txBox="1"/>
          <p:nvPr/>
        </p:nvSpPr>
        <p:spPr>
          <a:xfrm>
            <a:off x="7358707" y="3355173"/>
            <a:ext cx="4336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strops </a:t>
            </a:r>
            <a:r>
              <a:rPr lang="ko-KR" altLang="en-US" dirty="0"/>
              <a:t>함수의 부적절한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다른 확장자의 파일 업로드 가능</a:t>
            </a:r>
          </a:p>
        </p:txBody>
      </p:sp>
    </p:spTree>
    <p:extLst>
      <p:ext uri="{BB962C8B-B14F-4D97-AF65-F5344CB8AC3E}">
        <p14:creationId xmlns:p14="http://schemas.microsoft.com/office/powerpoint/2010/main" val="183632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1184366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F1423-FFCA-ED8E-5D7E-25460555AEF2}"/>
              </a:ext>
            </a:extLst>
          </p:cNvPr>
          <p:cNvSpPr txBox="1"/>
          <p:nvPr/>
        </p:nvSpPr>
        <p:spPr>
          <a:xfrm>
            <a:off x="6377614" y="3820762"/>
            <a:ext cx="40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ko-KR" altLang="en-US" dirty="0"/>
              <a:t>일반적인 업로드로는 불가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48E84-657E-7DC7-427F-C66BE6C5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52" y="3537173"/>
            <a:ext cx="3038899" cy="10288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648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1184366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F1423-FFCA-ED8E-5D7E-25460555AEF2}"/>
              </a:ext>
            </a:extLst>
          </p:cNvPr>
          <p:cNvSpPr txBox="1"/>
          <p:nvPr/>
        </p:nvSpPr>
        <p:spPr>
          <a:xfrm>
            <a:off x="6538020" y="3527759"/>
            <a:ext cx="4032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ko-KR" altLang="en-US" dirty="0"/>
              <a:t>일반적인 이미지를 업로드하는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패킷을 캡처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6CB4A0-2AC8-CE7F-1D2F-EE8336972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7" r="50000" b="-314"/>
          <a:stretch/>
        </p:blipFill>
        <p:spPr>
          <a:xfrm>
            <a:off x="2071153" y="2542552"/>
            <a:ext cx="4302034" cy="396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8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1184366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F1423-FFCA-ED8E-5D7E-25460555AEF2}"/>
              </a:ext>
            </a:extLst>
          </p:cNvPr>
          <p:cNvSpPr txBox="1"/>
          <p:nvPr/>
        </p:nvSpPr>
        <p:spPr>
          <a:xfrm>
            <a:off x="6598553" y="2942817"/>
            <a:ext cx="4868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ko-KR" altLang="en-US" dirty="0"/>
              <a:t>이미지를 </a:t>
            </a:r>
            <a:r>
              <a:rPr lang="en-US" altLang="ko-KR" dirty="0" err="1"/>
              <a:t>WebShell</a:t>
            </a:r>
            <a:r>
              <a:rPr lang="en-US" altLang="ko-KR" dirty="0"/>
              <a:t> </a:t>
            </a:r>
            <a:r>
              <a:rPr lang="ko-KR" altLang="en-US" dirty="0"/>
              <a:t>내용으로 교체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파일의 확장자명을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</a:t>
            </a:r>
            <a:r>
              <a:rPr lang="en-US" altLang="ko-KR" dirty="0" err="1"/>
              <a:t>blabla.webp.php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A15E4E-E4D2-BDCB-83ED-45512D44C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2832901"/>
            <a:ext cx="5654530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97787D-177F-4918-A75A-F4EBBB9B3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6FE29-BA8D-4F4E-80FC-8809F4F1E8F7}"/>
              </a:ext>
            </a:extLst>
          </p:cNvPr>
          <p:cNvSpPr txBox="1"/>
          <p:nvPr/>
        </p:nvSpPr>
        <p:spPr>
          <a:xfrm>
            <a:off x="3781921" y="2866548"/>
            <a:ext cx="46472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04717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1184366" y="1140823"/>
            <a:ext cx="834281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</a:p>
          <a:p>
            <a:pPr algn="l"/>
            <a:r>
              <a:rPr lang="en-US" altLang="ko-KR" sz="3600" dirty="0"/>
              <a:t>SVG, </a:t>
            </a:r>
            <a:r>
              <a:rPr lang="en-US" altLang="ko-KR" sz="3600" dirty="0" err="1"/>
              <a:t>Webp</a:t>
            </a:r>
            <a:r>
              <a:rPr lang="en-US" altLang="ko-KR" sz="3600" dirty="0"/>
              <a:t>, ICO</a:t>
            </a:r>
            <a:r>
              <a:rPr lang="ko-KR" altLang="en-US" sz="3600" dirty="0"/>
              <a:t> 업로드 플러그인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8D1EE1-5771-6278-8EAE-342B48551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33" y="2786718"/>
            <a:ext cx="5559061" cy="30001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375C7-9D63-C6F3-A94D-BED1A9EC2B93}"/>
              </a:ext>
            </a:extLst>
          </p:cNvPr>
          <p:cNvSpPr txBox="1"/>
          <p:nvPr/>
        </p:nvSpPr>
        <p:spPr>
          <a:xfrm>
            <a:off x="7263073" y="3825117"/>
            <a:ext cx="4096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en-US" altLang="ko-KR" dirty="0" err="1"/>
              <a:t>WebShell</a:t>
            </a:r>
            <a:r>
              <a:rPr lang="ko-KR" altLang="en-US" dirty="0"/>
              <a:t> 업로드 성공</a:t>
            </a:r>
          </a:p>
        </p:txBody>
      </p:sp>
    </p:spTree>
    <p:extLst>
      <p:ext uri="{BB962C8B-B14F-4D97-AF65-F5344CB8AC3E}">
        <p14:creationId xmlns:p14="http://schemas.microsoft.com/office/powerpoint/2010/main" val="3557575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err="1"/>
              <a:t>제로데이</a:t>
            </a:r>
            <a:r>
              <a:rPr lang="ko-KR" altLang="en-US" dirty="0"/>
              <a:t> 찾기</a:t>
            </a:r>
          </a:p>
        </p:txBody>
      </p:sp>
      <p:pic>
        <p:nvPicPr>
          <p:cNvPr id="4" name="그래픽 3" descr="열린 폴더 단색으로 채워진">
            <a:extLst>
              <a:ext uri="{FF2B5EF4-FFF2-40B4-BE49-F238E27FC236}">
                <a16:creationId xmlns:a16="http://schemas.microsoft.com/office/drawing/2014/main" id="{4DF5E2A5-DE7B-1F70-AF8B-0D05ABB20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3195" y="2204463"/>
            <a:ext cx="1088934" cy="1088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342C3-CC10-D0FE-3994-6D978A5BBD43}"/>
              </a:ext>
            </a:extLst>
          </p:cNvPr>
          <p:cNvSpPr txBox="1"/>
          <p:nvPr/>
        </p:nvSpPr>
        <p:spPr>
          <a:xfrm>
            <a:off x="4754880" y="2653700"/>
            <a:ext cx="5719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LFI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 err="1"/>
              <a:t>Arbitary</a:t>
            </a:r>
            <a:r>
              <a:rPr lang="en-US" altLang="ko-KR" dirty="0"/>
              <a:t> File Upload, </a:t>
            </a:r>
            <a:r>
              <a:rPr lang="en-US" altLang="ko-KR" dirty="0" err="1"/>
              <a:t>Delection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래픽 18" descr="보내다 단색으로 채워진">
            <a:extLst>
              <a:ext uri="{FF2B5EF4-FFF2-40B4-BE49-F238E27FC236}">
                <a16:creationId xmlns:a16="http://schemas.microsoft.com/office/drawing/2014/main" id="{F0A3859E-3032-16F2-E054-10ACF7FC9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7704" y="3572207"/>
            <a:ext cx="1088934" cy="10889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691E1F-6467-629B-4253-B22FAE448F47}"/>
              </a:ext>
            </a:extLst>
          </p:cNvPr>
          <p:cNvSpPr txBox="1"/>
          <p:nvPr/>
        </p:nvSpPr>
        <p:spPr>
          <a:xfrm>
            <a:off x="4753777" y="3879928"/>
            <a:ext cx="431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SSRF</a:t>
            </a:r>
            <a:endParaRPr lang="ko-KR" altLang="en-US" dirty="0"/>
          </a:p>
        </p:txBody>
      </p:sp>
      <p:pic>
        <p:nvPicPr>
          <p:cNvPr id="23" name="그래픽 22" descr="채팅 단색으로 채워진">
            <a:extLst>
              <a:ext uri="{FF2B5EF4-FFF2-40B4-BE49-F238E27FC236}">
                <a16:creationId xmlns:a16="http://schemas.microsoft.com/office/drawing/2014/main" id="{012AC99A-3092-B3BC-946D-95A2D5794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4970" y="5009605"/>
            <a:ext cx="1001667" cy="1001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4D7C6A-58D1-507C-B716-78D859C3C3A3}"/>
              </a:ext>
            </a:extLst>
          </p:cNvPr>
          <p:cNvSpPr txBox="1"/>
          <p:nvPr/>
        </p:nvSpPr>
        <p:spPr>
          <a:xfrm>
            <a:off x="4753777" y="5279605"/>
            <a:ext cx="431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XSS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80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B657D-AEBD-4AE9-9675-545E903A6454}"/>
              </a:ext>
            </a:extLst>
          </p:cNvPr>
          <p:cNvSpPr txBox="1"/>
          <p:nvPr/>
        </p:nvSpPr>
        <p:spPr>
          <a:xfrm>
            <a:off x="937083" y="3625417"/>
            <a:ext cx="423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파일 변경 기능 플러그인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B0ED6-4C84-1997-5C57-292B4BBED54B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err="1"/>
              <a:t>제로데이</a:t>
            </a:r>
            <a:r>
              <a:rPr lang="ko-KR" altLang="en-US" dirty="0"/>
              <a:t> 찾기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31F7182-8787-E1C5-4F18-3F16804A50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48" y="1524540"/>
            <a:ext cx="5785426" cy="4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4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F79FC-CB98-2211-DCBA-B5523E27DFFA}"/>
              </a:ext>
            </a:extLst>
          </p:cNvPr>
          <p:cNvSpPr txBox="1"/>
          <p:nvPr/>
        </p:nvSpPr>
        <p:spPr>
          <a:xfrm>
            <a:off x="1211357" y="2635716"/>
            <a:ext cx="4232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3200" dirty="0"/>
              <a:t>문제점</a:t>
            </a:r>
            <a:endParaRPr lang="en-US" altLang="ko-KR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2D005E-EB2C-29D6-74F0-D27672B6833D}"/>
              </a:ext>
            </a:extLst>
          </p:cNvPr>
          <p:cNvSpPr txBox="1"/>
          <p:nvPr/>
        </p:nvSpPr>
        <p:spPr>
          <a:xfrm>
            <a:off x="1211357" y="3699356"/>
            <a:ext cx="5160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파일 삭제 경로 유출</a:t>
            </a: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입력 값에 대한 검증이 존재하지 않음</a:t>
            </a:r>
          </a:p>
        </p:txBody>
      </p:sp>
    </p:spTree>
    <p:extLst>
      <p:ext uri="{BB962C8B-B14F-4D97-AF65-F5344CB8AC3E}">
        <p14:creationId xmlns:p14="http://schemas.microsoft.com/office/powerpoint/2010/main" val="64241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701E-920D-672D-6BA6-136E5473C377}"/>
              </a:ext>
            </a:extLst>
          </p:cNvPr>
          <p:cNvSpPr txBox="1"/>
          <p:nvPr/>
        </p:nvSpPr>
        <p:spPr>
          <a:xfrm>
            <a:off x="110759" y="3591579"/>
            <a:ext cx="4129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	</a:t>
            </a:r>
            <a:r>
              <a:rPr lang="ko-KR" altLang="en-US" dirty="0"/>
              <a:t>파일 삭제 경로 유출</a:t>
            </a:r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6A0A508-9174-0FA0-63BF-BDF0CF2CC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50" y="1938910"/>
            <a:ext cx="5744346" cy="388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8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7701E-920D-672D-6BA6-136E5473C377}"/>
              </a:ext>
            </a:extLst>
          </p:cNvPr>
          <p:cNvSpPr txBox="1"/>
          <p:nvPr/>
        </p:nvSpPr>
        <p:spPr>
          <a:xfrm>
            <a:off x="121920" y="3216658"/>
            <a:ext cx="4632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	</a:t>
            </a:r>
            <a:r>
              <a:rPr lang="ko-KR" altLang="en-US" dirty="0"/>
              <a:t>입력 값에 대한 검증이 존재하지 않음</a:t>
            </a:r>
          </a:p>
          <a:p>
            <a:endParaRPr lang="en-US" altLang="ko-KR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483C579-CCD7-9FBF-7CDD-C66E21AB8B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519" y="1771674"/>
            <a:ext cx="6043555" cy="43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B657D-AEBD-4AE9-9675-545E903A6454}"/>
              </a:ext>
            </a:extLst>
          </p:cNvPr>
          <p:cNvSpPr txBox="1"/>
          <p:nvPr/>
        </p:nvSpPr>
        <p:spPr>
          <a:xfrm>
            <a:off x="1211357" y="2635716"/>
            <a:ext cx="4232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sz="3000" dirty="0"/>
              <a:t>예상 결과</a:t>
            </a:r>
            <a:endParaRPr lang="en-US" altLang="ko-KR"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1C9BB-60F4-26CB-54BB-7B3EA579289A}"/>
              </a:ext>
            </a:extLst>
          </p:cNvPr>
          <p:cNvSpPr txBox="1"/>
          <p:nvPr/>
        </p:nvSpPr>
        <p:spPr>
          <a:xfrm>
            <a:off x="1211357" y="3699356"/>
            <a:ext cx="5160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임의 파일 삭제</a:t>
            </a: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dirty="0"/>
              <a:t>임의 파일 존재 여부 확인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14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CA55A-3045-7348-47F4-69D5D9DE1F23}"/>
              </a:ext>
            </a:extLst>
          </p:cNvPr>
          <p:cNvSpPr txBox="1"/>
          <p:nvPr/>
        </p:nvSpPr>
        <p:spPr>
          <a:xfrm>
            <a:off x="376237" y="2375487"/>
            <a:ext cx="4129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임의 파일 삭제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352117C-B288-6ED5-1287-CF4199742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4" y="2472135"/>
            <a:ext cx="5663837" cy="355745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26BB922-76C4-9E19-72EB-4F8810D1EC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86" y="3379319"/>
            <a:ext cx="6017623" cy="19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75194D-9265-297C-0926-64688AA148A5}"/>
              </a:ext>
            </a:extLst>
          </p:cNvPr>
          <p:cNvSpPr txBox="1"/>
          <p:nvPr/>
        </p:nvSpPr>
        <p:spPr>
          <a:xfrm>
            <a:off x="1123406" y="2394577"/>
            <a:ext cx="4129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임의 파일 존재 여부 확인 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8A4E42-1233-32C8-0BD4-C502EE9F5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7" y="3114489"/>
            <a:ext cx="6124031" cy="23528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8CBE0F3-4130-5DC2-F2EA-B80597F5C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169" y="2410094"/>
            <a:ext cx="5711764" cy="37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4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960D0AD-DB92-E8E4-9DA2-7EE83A9A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84" y="2175580"/>
            <a:ext cx="5238091" cy="4045118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18823F-55EA-D2B0-B59E-4BBFD5DCFD5E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제로데이</a:t>
            </a:r>
            <a:r>
              <a:rPr lang="ko-KR" altLang="en-US" dirty="0"/>
              <a:t>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30AB1-F570-07BB-9D0E-F21146DA5717}"/>
              </a:ext>
            </a:extLst>
          </p:cNvPr>
          <p:cNvSpPr txBox="1"/>
          <p:nvPr/>
        </p:nvSpPr>
        <p:spPr>
          <a:xfrm>
            <a:off x="1123406" y="2394577"/>
            <a:ext cx="41290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임의 파일 존재 여부 확인 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D4B8579-7733-994A-C15D-932AA333B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40" y="2175580"/>
            <a:ext cx="5375749" cy="404511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6D08E7B-DEE2-144F-0DEC-6A5382F56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" y="3105681"/>
            <a:ext cx="6096000" cy="23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7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97787D-177F-4918-A75A-F4EBBB9B3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6FE29-BA8D-4F4E-80FC-8809F4F1E8F7}"/>
              </a:ext>
            </a:extLst>
          </p:cNvPr>
          <p:cNvSpPr txBox="1"/>
          <p:nvPr/>
        </p:nvSpPr>
        <p:spPr>
          <a:xfrm>
            <a:off x="1412584" y="1533670"/>
            <a:ext cx="94395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0.  </a:t>
            </a: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소개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914400" indent="-914400">
              <a:lnSpc>
                <a:spcPct val="120000"/>
              </a:lnSpc>
              <a:buAutoNum type="arabicPeriod"/>
            </a:pP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워드프레스란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914400" indent="-914400">
              <a:lnSpc>
                <a:spcPct val="120000"/>
              </a:lnSpc>
              <a:buAutoNum type="arabicPeriod"/>
            </a:pPr>
            <a:r>
              <a:rPr lang="ko-KR" altLang="en-US" sz="4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원데이</a:t>
            </a: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분석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914400" indent="-914400">
              <a:lnSpc>
                <a:spcPct val="120000"/>
              </a:lnSpc>
              <a:buAutoNum type="arabicPeriod"/>
            </a:pPr>
            <a:r>
              <a:rPr lang="ko-KR" altLang="en-US" sz="45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제로데이</a:t>
            </a: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분석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914400" indent="-914400">
              <a:lnSpc>
                <a:spcPct val="120000"/>
              </a:lnSpc>
              <a:buAutoNum type="arabicPeriod"/>
            </a:pP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079936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4B548-0981-A399-5215-C488F056B18C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취약점 분석 후기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D8EE0-0E3B-4603-BF26-FC3214D33F5A}"/>
              </a:ext>
            </a:extLst>
          </p:cNvPr>
          <p:cNvSpPr txBox="1"/>
          <p:nvPr/>
        </p:nvSpPr>
        <p:spPr>
          <a:xfrm>
            <a:off x="937083" y="2706750"/>
            <a:ext cx="7301226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취약점이 발생하는 코드 확인 </a:t>
            </a:r>
            <a:r>
              <a:rPr lang="en-US" altLang="ko-KR" dirty="0"/>
              <a:t>&amp; </a:t>
            </a:r>
            <a:r>
              <a:rPr lang="ko-KR" altLang="en-US" dirty="0" err="1"/>
              <a:t>익스플로잇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코드 분석 능력 상승</a:t>
            </a:r>
            <a:endParaRPr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다양한 </a:t>
            </a:r>
            <a:r>
              <a:rPr lang="ko-KR" altLang="en-US" dirty="0"/>
              <a:t>취약점 경험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6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grpSp>
        <p:nvGrpSpPr>
          <p:cNvPr id="36" name="그룹 1002">
            <a:extLst>
              <a:ext uri="{FF2B5EF4-FFF2-40B4-BE49-F238E27FC236}">
                <a16:creationId xmlns:a16="http://schemas.microsoft.com/office/drawing/2014/main" id="{AE60AD2F-3382-4D28-8F6E-9345EE98FAD6}"/>
              </a:ext>
            </a:extLst>
          </p:cNvPr>
          <p:cNvGrpSpPr/>
          <p:nvPr/>
        </p:nvGrpSpPr>
        <p:grpSpPr>
          <a:xfrm>
            <a:off x="4174077" y="1683290"/>
            <a:ext cx="3843843" cy="3843843"/>
            <a:chOff x="6057143" y="2714677"/>
            <a:chExt cx="6171429" cy="6171429"/>
          </a:xfrm>
        </p:grpSpPr>
        <p:pic>
          <p:nvPicPr>
            <p:cNvPr id="47" name="Object 6">
              <a:extLst>
                <a:ext uri="{FF2B5EF4-FFF2-40B4-BE49-F238E27FC236}">
                  <a16:creationId xmlns:a16="http://schemas.microsoft.com/office/drawing/2014/main" id="{18503CA7-7CAE-484F-970E-D2089231C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714677"/>
              <a:ext cx="6171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8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DBAFF-D629-FA69-54CD-CEF32BFFF356}"/>
              </a:ext>
            </a:extLst>
          </p:cNvPr>
          <p:cNvSpPr txBox="1"/>
          <p:nvPr/>
        </p:nvSpPr>
        <p:spPr>
          <a:xfrm>
            <a:off x="4274357" y="3212797"/>
            <a:ext cx="366233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3248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197787D-177F-4918-A75A-F4EBBB9B3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06FE29-BA8D-4F4E-80FC-8809F4F1E8F7}"/>
              </a:ext>
            </a:extLst>
          </p:cNvPr>
          <p:cNvSpPr txBox="1"/>
          <p:nvPr/>
        </p:nvSpPr>
        <p:spPr>
          <a:xfrm>
            <a:off x="1540173" y="1175657"/>
            <a:ext cx="943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발표자 소개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BEBE9-D6C4-3A38-CB0F-511427150132}"/>
              </a:ext>
            </a:extLst>
          </p:cNvPr>
          <p:cNvSpPr txBox="1"/>
          <p:nvPr/>
        </p:nvSpPr>
        <p:spPr>
          <a:xfrm>
            <a:off x="1370615" y="2102864"/>
            <a:ext cx="7026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/>
              <a:t>창원대학교 정보보안 동아리 </a:t>
            </a:r>
            <a:r>
              <a:rPr lang="en-US" altLang="ko-KR" dirty="0"/>
              <a:t>CASPER </a:t>
            </a:r>
            <a:r>
              <a:rPr lang="ko-KR" altLang="en-US" dirty="0"/>
              <a:t>소속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73A79-AB1B-B94C-EABE-9A0311BA34A0}"/>
              </a:ext>
            </a:extLst>
          </p:cNvPr>
          <p:cNvSpPr txBox="1"/>
          <p:nvPr/>
        </p:nvSpPr>
        <p:spPr>
          <a:xfrm>
            <a:off x="1886494" y="2880331"/>
            <a:ext cx="8419010" cy="553998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000">
                <a:solidFill>
                  <a:srgbClr val="37C56E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정성호                               황원민                                  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E7445B2-0A5A-79BE-133C-00A42C1D8538}"/>
              </a:ext>
            </a:extLst>
          </p:cNvPr>
          <p:cNvCxnSpPr>
            <a:cxnSpLocks/>
          </p:cNvCxnSpPr>
          <p:nvPr/>
        </p:nvCxnSpPr>
        <p:spPr>
          <a:xfrm flipH="1">
            <a:off x="6095998" y="4681660"/>
            <a:ext cx="2" cy="14317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8D3B41-AB3B-1297-842B-14A4A1AB81FF}"/>
              </a:ext>
            </a:extLst>
          </p:cNvPr>
          <p:cNvSpPr txBox="1"/>
          <p:nvPr/>
        </p:nvSpPr>
        <p:spPr>
          <a:xfrm>
            <a:off x="3152069" y="3594966"/>
            <a:ext cx="588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ctr"/>
            <a:r>
              <a:rPr lang="ko-KR" altLang="en-US" dirty="0"/>
              <a:t>경남 사이버보안 경진대회 대상</a:t>
            </a:r>
            <a:r>
              <a:rPr lang="en-US" altLang="ko-KR" dirty="0"/>
              <a:t>/</a:t>
            </a:r>
            <a:r>
              <a:rPr lang="ko-KR" altLang="en-US" dirty="0"/>
              <a:t>최우수 수상</a:t>
            </a:r>
            <a:endParaRPr lang="en-US" altLang="ko-KR" dirty="0"/>
          </a:p>
          <a:p>
            <a:pPr algn="ctr"/>
            <a:r>
              <a:rPr lang="en-US" altLang="ko-KR" dirty="0"/>
              <a:t>2022 </a:t>
            </a:r>
            <a:r>
              <a:rPr lang="ko-KR" altLang="en-US" dirty="0"/>
              <a:t>창원대학교 </a:t>
            </a:r>
            <a:r>
              <a:rPr lang="en-US" altLang="ko-KR" dirty="0"/>
              <a:t>CERT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AFC2C-3EE2-1199-0666-B8D388680129}"/>
              </a:ext>
            </a:extLst>
          </p:cNvPr>
          <p:cNvSpPr txBox="1"/>
          <p:nvPr/>
        </p:nvSpPr>
        <p:spPr>
          <a:xfrm>
            <a:off x="1540173" y="5129139"/>
            <a:ext cx="4433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CVE-2022-46850 </a:t>
            </a:r>
            <a:r>
              <a:rPr lang="ko-KR" altLang="en-US" dirty="0"/>
              <a:t>취약점 제보</a:t>
            </a:r>
          </a:p>
        </p:txBody>
      </p:sp>
    </p:spTree>
    <p:extLst>
      <p:ext uri="{BB962C8B-B14F-4D97-AF65-F5344CB8AC3E}">
        <p14:creationId xmlns:p14="http://schemas.microsoft.com/office/powerpoint/2010/main" val="256150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8A055-A384-0033-F95B-829105B46074}"/>
              </a:ext>
            </a:extLst>
          </p:cNvPr>
          <p:cNvSpPr txBox="1"/>
          <p:nvPr/>
        </p:nvSpPr>
        <p:spPr>
          <a:xfrm>
            <a:off x="1540173" y="1175657"/>
            <a:ext cx="943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워드프레스란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050" name="Picture 2" descr="wordpress에 대한 이미지 검색결과">
            <a:extLst>
              <a:ext uri="{FF2B5EF4-FFF2-40B4-BE49-F238E27FC236}">
                <a16:creationId xmlns:a16="http://schemas.microsoft.com/office/drawing/2014/main" id="{36722504-BF00-5084-832B-DFF13D92C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28" y="3057091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889E99-FA4E-BDD6-3C81-D7F5C99E3C9C}"/>
              </a:ext>
            </a:extLst>
          </p:cNvPr>
          <p:cNvSpPr txBox="1"/>
          <p:nvPr/>
        </p:nvSpPr>
        <p:spPr>
          <a:xfrm>
            <a:off x="6079880" y="2407144"/>
            <a:ext cx="68548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en-US" altLang="ko-KR" dirty="0"/>
              <a:t> - </a:t>
            </a:r>
            <a:r>
              <a:rPr lang="ko-KR" altLang="en-US" dirty="0"/>
              <a:t>오픈소스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- PHP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- MySQL</a:t>
            </a:r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- </a:t>
            </a:r>
            <a:r>
              <a:rPr lang="ko-KR" altLang="en-US" dirty="0"/>
              <a:t>확장성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768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F8A055-A384-0033-F95B-829105B46074}"/>
              </a:ext>
            </a:extLst>
          </p:cNvPr>
          <p:cNvSpPr txBox="1"/>
          <p:nvPr/>
        </p:nvSpPr>
        <p:spPr>
          <a:xfrm>
            <a:off x="1540173" y="1175657"/>
            <a:ext cx="943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5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워드프레스 플러그인</a:t>
            </a:r>
            <a:endParaRPr lang="en-US" altLang="ko-KR" sz="45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89E99-FA4E-BDD6-3C81-D7F5C99E3C9C}"/>
              </a:ext>
            </a:extLst>
          </p:cNvPr>
          <p:cNvSpPr txBox="1"/>
          <p:nvPr/>
        </p:nvSpPr>
        <p:spPr>
          <a:xfrm>
            <a:off x="6079880" y="2771129"/>
            <a:ext cx="68548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pPr algn="l"/>
            <a:r>
              <a:rPr lang="en-US" altLang="ko-KR" dirty="0"/>
              <a:t> - </a:t>
            </a:r>
            <a:r>
              <a:rPr lang="ko-KR" altLang="en-US" dirty="0"/>
              <a:t>간단하게 원하는 기능 추가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- </a:t>
            </a:r>
            <a:r>
              <a:rPr lang="ko-KR" altLang="en-US" dirty="0"/>
              <a:t>사용자가 직접 제작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en-US" altLang="ko-KR" dirty="0"/>
              <a:t> - </a:t>
            </a:r>
            <a:r>
              <a:rPr lang="ko-KR" altLang="en-US" dirty="0"/>
              <a:t>플러그인 제작 기반 생태계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76D68-09D2-8DF9-4346-B9A4FB34E8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82" r="13847"/>
          <a:stretch/>
        </p:blipFill>
        <p:spPr>
          <a:xfrm>
            <a:off x="1540173" y="2536432"/>
            <a:ext cx="4235691" cy="2965728"/>
          </a:xfrm>
          <a:prstGeom prst="roundRect">
            <a:avLst>
              <a:gd name="adj" fmla="val 806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241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978176-F29B-310E-8B9B-CB1D4DE7B2D0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DA7E87-DED1-3A17-C714-674A56D4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43" y="2652539"/>
            <a:ext cx="2414934" cy="241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EBC62-812D-10C2-796F-7E56459704D9}"/>
              </a:ext>
            </a:extLst>
          </p:cNvPr>
          <p:cNvSpPr txBox="1"/>
          <p:nvPr/>
        </p:nvSpPr>
        <p:spPr>
          <a:xfrm>
            <a:off x="1825036" y="5196108"/>
            <a:ext cx="2237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 err="1"/>
              <a:t>Patchstack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6E34C-00C8-5DED-424B-50BF54CE768F}"/>
              </a:ext>
            </a:extLst>
          </p:cNvPr>
          <p:cNvSpPr txBox="1"/>
          <p:nvPr/>
        </p:nvSpPr>
        <p:spPr>
          <a:xfrm>
            <a:off x="4868087" y="2795451"/>
            <a:ext cx="620921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0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 dirty="0"/>
              <a:t> - </a:t>
            </a:r>
            <a:r>
              <a:rPr lang="ko-KR" altLang="en-US" dirty="0"/>
              <a:t>워드프레스 취약점 관리 그룹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워드프레스 </a:t>
            </a:r>
            <a:r>
              <a:rPr lang="ko-KR" altLang="en-US" dirty="0" err="1"/>
              <a:t>버그바운티</a:t>
            </a:r>
            <a:r>
              <a:rPr lang="ko-KR" altLang="en-US" dirty="0"/>
              <a:t> 프로그램 운영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플러그인도 제보 가능</a:t>
            </a:r>
          </a:p>
        </p:txBody>
      </p:sp>
    </p:spTree>
    <p:extLst>
      <p:ext uri="{BB962C8B-B14F-4D97-AF65-F5344CB8AC3E}">
        <p14:creationId xmlns:p14="http://schemas.microsoft.com/office/powerpoint/2010/main" val="3199849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9AE0A9-3252-4258-AC9C-65B0D07A1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9805"/>
          <a:stretch/>
        </p:blipFill>
        <p:spPr>
          <a:xfrm>
            <a:off x="937083" y="5089105"/>
            <a:ext cx="9144001" cy="1215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9E383D-C964-F63F-BB92-237814F7C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3191936"/>
            <a:ext cx="8334616" cy="1566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C3A8E-1208-1716-6A75-3CEB01069166}"/>
              </a:ext>
            </a:extLst>
          </p:cNvPr>
          <p:cNvSpPr txBox="1"/>
          <p:nvPr/>
        </p:nvSpPr>
        <p:spPr>
          <a:xfrm>
            <a:off x="5104391" y="1562017"/>
            <a:ext cx="4293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en-US" altLang="ko-KR"/>
              <a:t> - </a:t>
            </a:r>
            <a:r>
              <a:rPr lang="en-US" altLang="ko-KR" dirty="0"/>
              <a:t>VS Code </a:t>
            </a:r>
            <a:r>
              <a:rPr lang="ko-KR" altLang="en-US"/>
              <a:t>비교 기능</a:t>
            </a:r>
            <a:endParaRPr lang="en-US" altLang="ko-KR" dirty="0"/>
          </a:p>
          <a:p>
            <a:r>
              <a:rPr lang="en-US" altLang="ko-KR"/>
              <a:t> -</a:t>
            </a:r>
            <a:r>
              <a:rPr lang="en-US" altLang="ko-KR" dirty="0"/>
              <a:t> </a:t>
            </a:r>
            <a:r>
              <a:rPr lang="ko-KR" altLang="en-US" dirty="0"/>
              <a:t>패치 내역 확인</a:t>
            </a:r>
          </a:p>
        </p:txBody>
      </p:sp>
    </p:spTree>
    <p:extLst>
      <p:ext uri="{BB962C8B-B14F-4D97-AF65-F5344CB8AC3E}">
        <p14:creationId xmlns:p14="http://schemas.microsoft.com/office/powerpoint/2010/main" val="341638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800" i="1" kern="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6:30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54854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CASPER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8CBA2E4D-43A7-4AFA-AB2A-BF466E3C5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95" t="26548" r="37615" b="29906"/>
          <a:stretch/>
        </p:blipFill>
        <p:spPr>
          <a:xfrm>
            <a:off x="10979740" y="5786846"/>
            <a:ext cx="836022" cy="107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BCEA-E946-A4AF-8EE0-9DFCFBE5B88F}"/>
              </a:ext>
            </a:extLst>
          </p:cNvPr>
          <p:cNvSpPr txBox="1"/>
          <p:nvPr/>
        </p:nvSpPr>
        <p:spPr>
          <a:xfrm>
            <a:off x="731520" y="1140823"/>
            <a:ext cx="402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50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defRPr>
            </a:lvl1pPr>
          </a:lstStyle>
          <a:p>
            <a:r>
              <a:rPr lang="ko-KR" altLang="en-US" dirty="0" err="1"/>
              <a:t>원데이</a:t>
            </a:r>
            <a:r>
              <a:rPr lang="ko-KR" altLang="en-US" dirty="0"/>
              <a:t> 분석 </a:t>
            </a:r>
            <a:r>
              <a:rPr lang="en-US" altLang="ko-KR" dirty="0"/>
              <a:t>- – HTML Forms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915963-F808-3745-CB90-584E17F6E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61" y="2326202"/>
            <a:ext cx="4801016" cy="609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F22AF7-F5A1-4521-16C1-0620C9A4B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261" y="1159484"/>
            <a:ext cx="2278577" cy="861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001F7E7-B088-CC40-52E3-BFB84BC9A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45"/>
          <a:stretch/>
        </p:blipFill>
        <p:spPr bwMode="auto">
          <a:xfrm>
            <a:off x="1211357" y="3633755"/>
            <a:ext cx="9479902" cy="200342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657674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563</Words>
  <Application>Microsoft Office PowerPoint</Application>
  <PresentationFormat>와이드스크린</PresentationFormat>
  <Paragraphs>214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배달의민족 한나는 열한살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황 원민</cp:lastModifiedBy>
  <cp:revision>11</cp:revision>
  <dcterms:created xsi:type="dcterms:W3CDTF">2021-04-26T15:06:02Z</dcterms:created>
  <dcterms:modified xsi:type="dcterms:W3CDTF">2023-02-08T06:32:33Z</dcterms:modified>
</cp:coreProperties>
</file>